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12.xml" ContentType="application/vnd.openxmlformats-officedocument.presentationml.tags+xml"/>
  <Override PartName="/ppt/notesSlides/notesSlide4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5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6.xml" ContentType="application/vnd.openxmlformats-officedocument.presentationml.notesSlide+xml"/>
  <Override PartName="/ppt/tags/tag22.xml" ContentType="application/vnd.openxmlformats-officedocument.presentationml.tags+xml"/>
  <Override PartName="/ppt/notesSlides/notesSlide7.xml" ContentType="application/vnd.openxmlformats-officedocument.presentationml.notesSlide+xml"/>
  <Override PartName="/ppt/tags/tag23.xml" ContentType="application/vnd.openxmlformats-officedocument.presentationml.tags+xml"/>
  <Override PartName="/ppt/notesSlides/notesSlide8.xml" ContentType="application/vnd.openxmlformats-officedocument.presentationml.notesSlide+xml"/>
  <Override PartName="/ppt/tags/tag24.xml" ContentType="application/vnd.openxmlformats-officedocument.presentationml.tags+xml"/>
  <Override PartName="/ppt/notesSlides/notesSlide9.xml" ContentType="application/vnd.openxmlformats-officedocument.presentationml.notesSlide+xml"/>
  <Override PartName="/ppt/tags/tag25.xml" ContentType="application/vnd.openxmlformats-officedocument.presentationml.tags+xml"/>
  <Override PartName="/ppt/notesSlides/notesSlide10.xml" ContentType="application/vnd.openxmlformats-officedocument.presentationml.notesSlide+xml"/>
  <Override PartName="/ppt/tags/tag26.xml" ContentType="application/vnd.openxmlformats-officedocument.presentationml.tags+xml"/>
  <Override PartName="/ppt/notesSlides/notesSlide11.xml" ContentType="application/vnd.openxmlformats-officedocument.presentationml.notesSlid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notesSlides/notesSlide12.xml" ContentType="application/vnd.openxmlformats-officedocument.presentationml.notesSlide+xml"/>
  <Override PartName="/ppt/tags/tag42.xml" ContentType="application/vnd.openxmlformats-officedocument.presentationml.tags+xml"/>
  <Override PartName="/ppt/notesSlides/notesSlide13.xml" ContentType="application/vnd.openxmlformats-officedocument.presentationml.notesSlide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57" r:id="rId2"/>
    <p:sldId id="258" r:id="rId3"/>
    <p:sldId id="260" r:id="rId4"/>
    <p:sldId id="305" r:id="rId5"/>
    <p:sldId id="261" r:id="rId6"/>
    <p:sldId id="292" r:id="rId7"/>
    <p:sldId id="295" r:id="rId8"/>
    <p:sldId id="293" r:id="rId9"/>
    <p:sldId id="306" r:id="rId10"/>
    <p:sldId id="296" r:id="rId11"/>
    <p:sldId id="297" r:id="rId12"/>
    <p:sldId id="303" r:id="rId13"/>
    <p:sldId id="304" r:id="rId14"/>
    <p:sldId id="300" r:id="rId15"/>
    <p:sldId id="291" r:id="rId16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B0F0"/>
    <a:srgbClr val="3A6695"/>
    <a:srgbClr val="0070C0"/>
    <a:srgbClr val="9CC5FD"/>
    <a:srgbClr val="134263"/>
    <a:srgbClr val="1E2B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3963" autoAdjust="0"/>
  </p:normalViewPr>
  <p:slideViewPr>
    <p:cSldViewPr snapToGrid="0">
      <p:cViewPr varScale="1">
        <p:scale>
          <a:sx n="125" d="100"/>
          <a:sy n="125" d="100"/>
        </p:scale>
        <p:origin x="696" y="6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CE4261-0CDD-45A3-84C2-311859DE5B03}" type="datetimeFigureOut">
              <a:rPr lang="zh-CN" altLang="en-US" smtClean="0"/>
              <a:t>2025/10/29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F711DA-82CB-44C8-99EC-9CE596A896F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更多模板请关注：https://haosc.tukuppt.com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43160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7337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F711DA-82CB-44C8-99EC-9CE596A896FB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t>2025/10/29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t>2025/10/29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t>2025/10/29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t>2025/10/29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t>2025/10/29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t>2025/10/29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t>2025/10/29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t>2025/10/29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t>2025/10/29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t>2025/10/29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4536CA-A6C4-4358-AF93-5CCBD70D248C}" type="datetimeFigureOut">
              <a:rPr lang="zh-CN" altLang="en-US" smtClean="0"/>
              <a:t>2025/10/29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4536CA-A6C4-4358-AF93-5CCBD70D248C}" type="datetimeFigureOut">
              <a:rPr lang="zh-CN" altLang="en-US" smtClean="0"/>
              <a:t>2025/10/29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537B7A-7510-410A-AA53-45D600DA02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4.xml"/><Relationship Id="rId5" Type="http://schemas.openxmlformats.org/officeDocument/2006/relationships/image" Target="../media/image13.pn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34.xml"/><Relationship Id="rId13" Type="http://schemas.openxmlformats.org/officeDocument/2006/relationships/tags" Target="../tags/tag39.xml"/><Relationship Id="rId18" Type="http://schemas.openxmlformats.org/officeDocument/2006/relationships/image" Target="../media/image3.png"/><Relationship Id="rId3" Type="http://schemas.openxmlformats.org/officeDocument/2006/relationships/tags" Target="../tags/tag29.xml"/><Relationship Id="rId7" Type="http://schemas.openxmlformats.org/officeDocument/2006/relationships/tags" Target="../tags/tag33.xml"/><Relationship Id="rId12" Type="http://schemas.openxmlformats.org/officeDocument/2006/relationships/tags" Target="../tags/tag38.xml"/><Relationship Id="rId17" Type="http://schemas.openxmlformats.org/officeDocument/2006/relationships/notesSlide" Target="../notesSlides/notesSlide12.xml"/><Relationship Id="rId2" Type="http://schemas.openxmlformats.org/officeDocument/2006/relationships/tags" Target="../tags/tag28.xml"/><Relationship Id="rId16" Type="http://schemas.openxmlformats.org/officeDocument/2006/relationships/slideLayout" Target="../slideLayouts/slideLayout7.xml"/><Relationship Id="rId1" Type="http://schemas.openxmlformats.org/officeDocument/2006/relationships/tags" Target="../tags/tag27.xml"/><Relationship Id="rId6" Type="http://schemas.openxmlformats.org/officeDocument/2006/relationships/tags" Target="../tags/tag32.xml"/><Relationship Id="rId11" Type="http://schemas.openxmlformats.org/officeDocument/2006/relationships/tags" Target="../tags/tag37.xml"/><Relationship Id="rId5" Type="http://schemas.openxmlformats.org/officeDocument/2006/relationships/tags" Target="../tags/tag31.xml"/><Relationship Id="rId15" Type="http://schemas.openxmlformats.org/officeDocument/2006/relationships/tags" Target="../tags/tag41.xml"/><Relationship Id="rId10" Type="http://schemas.openxmlformats.org/officeDocument/2006/relationships/tags" Target="../tags/tag36.xml"/><Relationship Id="rId4" Type="http://schemas.openxmlformats.org/officeDocument/2006/relationships/tags" Target="../tags/tag30.xml"/><Relationship Id="rId9" Type="http://schemas.openxmlformats.org/officeDocument/2006/relationships/tags" Target="../tags/tag35.xml"/><Relationship Id="rId14" Type="http://schemas.openxmlformats.org/officeDocument/2006/relationships/tags" Target="../tags/tag4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2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7" Type="http://schemas.openxmlformats.org/officeDocument/2006/relationships/image" Target="../media/image2.png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1.xml"/><Relationship Id="rId3" Type="http://schemas.openxmlformats.org/officeDocument/2006/relationships/tags" Target="../tags/tag6.xml"/><Relationship Id="rId7" Type="http://schemas.openxmlformats.org/officeDocument/2006/relationships/tags" Target="../tags/tag10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tags" Target="../tags/tag9.xml"/><Relationship Id="rId11" Type="http://schemas.openxmlformats.org/officeDocument/2006/relationships/image" Target="../media/image3.png"/><Relationship Id="rId5" Type="http://schemas.openxmlformats.org/officeDocument/2006/relationships/tags" Target="../tags/tag8.xml"/><Relationship Id="rId10" Type="http://schemas.openxmlformats.org/officeDocument/2006/relationships/notesSlide" Target="../notesSlides/notesSlide2.xml"/><Relationship Id="rId4" Type="http://schemas.openxmlformats.org/officeDocument/2006/relationships/tags" Target="../tags/tag7.xml"/><Relationship Id="rId9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7.pn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.xml"/><Relationship Id="rId3" Type="http://schemas.openxmlformats.org/officeDocument/2006/relationships/tags" Target="../tags/tag17.xml"/><Relationship Id="rId7" Type="http://schemas.openxmlformats.org/officeDocument/2006/relationships/tags" Target="../tags/tag21.xml"/><Relationship Id="rId2" Type="http://schemas.openxmlformats.org/officeDocument/2006/relationships/tags" Target="../tags/tag16.xml"/><Relationship Id="rId1" Type="http://schemas.openxmlformats.org/officeDocument/2006/relationships/tags" Target="../tags/tag15.xml"/><Relationship Id="rId6" Type="http://schemas.openxmlformats.org/officeDocument/2006/relationships/tags" Target="../tags/tag20.xml"/><Relationship Id="rId11" Type="http://schemas.openxmlformats.org/officeDocument/2006/relationships/image" Target="../media/image9.png"/><Relationship Id="rId5" Type="http://schemas.openxmlformats.org/officeDocument/2006/relationships/tags" Target="../tags/tag19.xml"/><Relationship Id="rId10" Type="http://schemas.openxmlformats.org/officeDocument/2006/relationships/image" Target="../media/image3.png"/><Relationship Id="rId4" Type="http://schemas.openxmlformats.org/officeDocument/2006/relationships/tags" Target="../tags/tag18.xml"/><Relationship Id="rId9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2.xml"/><Relationship Id="rId5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H_Other_8"/>
          <p:cNvPicPr/>
          <p:nvPr>
            <p:custDataLst>
              <p:tags r:id="rId1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7"/>
          <a:stretch>
            <a:fillRect/>
          </a:stretch>
        </p:blipFill>
        <p:spPr bwMode="auto">
          <a:xfrm rot="5400000" flipH="1">
            <a:off x="6024000" y="-3032194"/>
            <a:ext cx="144000" cy="10450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MH_Other_8"/>
          <p:cNvPicPr/>
          <p:nvPr>
            <p:custDataLst>
              <p:tags r:id="rId2"/>
            </p:custDataLst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7"/>
          <a:stretch>
            <a:fillRect/>
          </a:stretch>
        </p:blipFill>
        <p:spPr bwMode="auto">
          <a:xfrm rot="16200000" flipH="1" flipV="1">
            <a:off x="6024001" y="-127232"/>
            <a:ext cx="144000" cy="10450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/>
          <p:cNvSpPr/>
          <p:nvPr/>
        </p:nvSpPr>
        <p:spPr>
          <a:xfrm>
            <a:off x="0" y="2204967"/>
            <a:ext cx="12192000" cy="286136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34315" y="2729230"/>
            <a:ext cx="11393805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sz="60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靠谱—基于近红外光谱和深度学习的土壤养分含量预测系统</a:t>
            </a:r>
          </a:p>
        </p:txBody>
      </p:sp>
      <p:pic>
        <p:nvPicPr>
          <p:cNvPr id="5" name="图片 4" descr="中国大学生计算机设计大赛"/>
          <p:cNvPicPr>
            <a:picLocks noChangeAspect="1"/>
          </p:cNvPicPr>
          <p:nvPr/>
        </p:nvPicPr>
        <p:blipFill>
          <a:blip r:embed="rId6"/>
          <a:srcRect t="25361" b="41086"/>
          <a:stretch>
            <a:fillRect/>
          </a:stretch>
        </p:blipFill>
        <p:spPr>
          <a:xfrm>
            <a:off x="2417445" y="457835"/>
            <a:ext cx="7028180" cy="13773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/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4933648" y="0"/>
            <a:ext cx="1666001" cy="792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作品简介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系统实现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创新与展望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技术支持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194310" y="894235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2.4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深度学习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C:/Users/12293/Desktop/中国大学生计算机设计大赛.png中国大学生计算机设计大赛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rcRect t="26111" b="38473"/>
          <a:stretch>
            <a:fillRect/>
          </a:stretch>
        </p:blipFill>
        <p:spPr>
          <a:xfrm>
            <a:off x="194310" y="102235"/>
            <a:ext cx="2775585" cy="57467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7E39397-B1B3-0C5A-3EB2-3248C0A8A2B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4786" y="1213565"/>
            <a:ext cx="11022429" cy="56444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4933648" y="0"/>
            <a:ext cx="1666001" cy="792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作品简介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系统实现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创新与展望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技术支持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C:/Users/12293/Desktop/中国大学生计算机设计大赛.png中国大学生计算机设计大赛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rcRect t="26111" b="38473"/>
          <a:stretch>
            <a:fillRect/>
          </a:stretch>
        </p:blipFill>
        <p:spPr>
          <a:xfrm>
            <a:off x="194310" y="102235"/>
            <a:ext cx="2775585" cy="574675"/>
          </a:xfrm>
          <a:prstGeom prst="rect">
            <a:avLst/>
          </a:prstGeom>
        </p:spPr>
      </p:pic>
      <p:sp>
        <p:nvSpPr>
          <p:cNvPr id="5" name="Rectangle 7"/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6" name="Rectangle 8"/>
          <p:cNvSpPr>
            <a:spLocks noChangeArrowheads="1"/>
          </p:cNvSpPr>
          <p:nvPr/>
        </p:nvSpPr>
        <p:spPr bwMode="auto">
          <a:xfrm>
            <a:off x="0" y="26400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7" name="Rectangle 9"/>
          <p:cNvSpPr>
            <a:spLocks noChangeArrowheads="1"/>
          </p:cNvSpPr>
          <p:nvPr/>
        </p:nvSpPr>
        <p:spPr bwMode="auto">
          <a:xfrm>
            <a:off x="0" y="479266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0" y="694531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03936591-0106-359D-059E-09A17437EE33}"/>
              </a:ext>
            </a:extLst>
          </p:cNvPr>
          <p:cNvGrpSpPr/>
          <p:nvPr/>
        </p:nvGrpSpPr>
        <p:grpSpPr>
          <a:xfrm>
            <a:off x="490538" y="1063159"/>
            <a:ext cx="11210925" cy="5509749"/>
            <a:chOff x="319865" y="1063159"/>
            <a:chExt cx="11210925" cy="5509749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C9161BA7-65EA-FCD3-21F8-8D5F9DD98C3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319865" y="1063159"/>
              <a:ext cx="11210925" cy="5509749"/>
            </a:xfrm>
            <a:prstGeom prst="rect">
              <a:avLst/>
            </a:prstGeom>
          </p:spPr>
        </p:pic>
        <p:pic>
          <p:nvPicPr>
            <p:cNvPr id="10" name="图片 9">
              <a:extLst>
                <a:ext uri="{FF2B5EF4-FFF2-40B4-BE49-F238E27FC236}">
                  <a16:creationId xmlns:a16="http://schemas.microsoft.com/office/drawing/2014/main" id="{0A48C99B-2EE8-74CC-0BEF-EF7D243FAB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313899" y="1077092"/>
              <a:ext cx="5058951" cy="3408049"/>
            </a:xfrm>
            <a:prstGeom prst="rect">
              <a:avLst/>
            </a:prstGeom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4933648" y="0"/>
            <a:ext cx="1666001" cy="792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作品简介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系统实现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创新与展望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技术支持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194310" y="894235"/>
            <a:ext cx="2144193" cy="38393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2.5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多任务学习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C:/Users/12293/Desktop/中国大学生计算机设计大赛.png中国大学生计算机设计大赛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rcRect t="26111" b="38473"/>
          <a:stretch>
            <a:fillRect/>
          </a:stretch>
        </p:blipFill>
        <p:spPr>
          <a:xfrm>
            <a:off x="194310" y="102235"/>
            <a:ext cx="2775585" cy="574675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C2F62192-4A48-E67B-0B75-CED6041480C7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90538" y="1274730"/>
            <a:ext cx="11210925" cy="5525505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873D488E-4FC5-2541-D8BE-DAB45F83C0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56612" y="4027595"/>
            <a:ext cx="4078162" cy="27726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6614102" y="-8518"/>
            <a:ext cx="1666001" cy="792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作品简介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创新与展望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技术支持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194310" y="1144202"/>
            <a:ext cx="1888386" cy="38393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创新与展望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C:/Users/12293/Desktop/中国大学生计算机设计大赛.png中国大学生计算机设计大赛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8"/>
          <a:srcRect t="26111" b="38473"/>
          <a:stretch>
            <a:fillRect/>
          </a:stretch>
        </p:blipFill>
        <p:spPr>
          <a:xfrm>
            <a:off x="194310" y="102235"/>
            <a:ext cx="2775585" cy="574675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564762" y="1265914"/>
            <a:ext cx="11079551" cy="5254762"/>
            <a:chOff x="1047236" y="1578156"/>
            <a:chExt cx="10161470" cy="4650144"/>
          </a:xfrm>
        </p:grpSpPr>
        <p:sp>
          <p:nvSpPr>
            <p:cNvPr id="6" name="平行四边形 5"/>
            <p:cNvSpPr/>
            <p:nvPr>
              <p:custDataLst>
                <p:tags r:id="rId2"/>
              </p:custDataLst>
            </p:nvPr>
          </p:nvSpPr>
          <p:spPr>
            <a:xfrm rot="16200000">
              <a:off x="5140844" y="3659980"/>
              <a:ext cx="1979680" cy="2709369"/>
            </a:xfrm>
            <a:prstGeom prst="parallelogram">
              <a:avLst>
                <a:gd name="adj" fmla="val 53226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7" name="平行四边形 6"/>
            <p:cNvSpPr/>
            <p:nvPr>
              <p:custDataLst>
                <p:tags r:id="rId3"/>
              </p:custDataLst>
            </p:nvPr>
          </p:nvSpPr>
          <p:spPr>
            <a:xfrm rot="16200000">
              <a:off x="5140841" y="1542972"/>
              <a:ext cx="1979680" cy="2709369"/>
            </a:xfrm>
            <a:prstGeom prst="parallelogram">
              <a:avLst>
                <a:gd name="adj" fmla="val 53226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8" name="右箭头 18"/>
            <p:cNvSpPr/>
            <p:nvPr>
              <p:custDataLst>
                <p:tags r:id="rId4"/>
              </p:custDataLst>
            </p:nvPr>
          </p:nvSpPr>
          <p:spPr>
            <a:xfrm>
              <a:off x="4775992" y="1679477"/>
              <a:ext cx="3528253" cy="1380471"/>
            </a:xfrm>
            <a:prstGeom prst="rightArrow">
              <a:avLst>
                <a:gd name="adj1" fmla="val 66953"/>
                <a:gd name="adj2" fmla="val 5000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9" name="右箭头 19"/>
            <p:cNvSpPr/>
            <p:nvPr>
              <p:custDataLst>
                <p:tags r:id="rId5"/>
              </p:custDataLst>
            </p:nvPr>
          </p:nvSpPr>
          <p:spPr>
            <a:xfrm rot="10800000">
              <a:off x="3957107" y="2735594"/>
              <a:ext cx="3528253" cy="1380471"/>
            </a:xfrm>
            <a:prstGeom prst="rightArrow">
              <a:avLst>
                <a:gd name="adj1" fmla="val 66953"/>
                <a:gd name="adj2" fmla="val 50000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10" name="右箭头 20"/>
            <p:cNvSpPr/>
            <p:nvPr>
              <p:custDataLst>
                <p:tags r:id="rId6"/>
              </p:custDataLst>
            </p:nvPr>
          </p:nvSpPr>
          <p:spPr>
            <a:xfrm>
              <a:off x="4775992" y="3791711"/>
              <a:ext cx="3528253" cy="1380471"/>
            </a:xfrm>
            <a:prstGeom prst="rightArrow">
              <a:avLst>
                <a:gd name="adj1" fmla="val 66953"/>
                <a:gd name="adj2" fmla="val 5000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11" name="右箭头 22"/>
            <p:cNvSpPr/>
            <p:nvPr>
              <p:custDataLst>
                <p:tags r:id="rId7"/>
              </p:custDataLst>
            </p:nvPr>
          </p:nvSpPr>
          <p:spPr>
            <a:xfrm rot="10800000">
              <a:off x="3957107" y="4847829"/>
              <a:ext cx="3528253" cy="1380471"/>
            </a:xfrm>
            <a:prstGeom prst="rightArrow">
              <a:avLst>
                <a:gd name="adj1" fmla="val 66953"/>
                <a:gd name="adj2" fmla="val 50000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3200"/>
            </a:p>
          </p:txBody>
        </p:sp>
        <p:sp>
          <p:nvSpPr>
            <p:cNvPr id="12" name="TextBox 31"/>
            <p:cNvSpPr txBox="1"/>
            <p:nvPr>
              <p:custDataLst>
                <p:tags r:id="rId8"/>
              </p:custDataLst>
            </p:nvPr>
          </p:nvSpPr>
          <p:spPr>
            <a:xfrm>
              <a:off x="4968013" y="2185046"/>
              <a:ext cx="2517347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2000" b="1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2400" dirty="0">
                  <a:solidFill>
                    <a:schemeClr val="bg1"/>
                  </a:solidFill>
                </a:rPr>
                <a:t>土壤样本多样化</a:t>
              </a:r>
            </a:p>
          </p:txBody>
        </p:sp>
        <p:sp>
          <p:nvSpPr>
            <p:cNvPr id="13" name="TextBox 32"/>
            <p:cNvSpPr txBox="1"/>
            <p:nvPr>
              <p:custDataLst>
                <p:tags r:id="rId9"/>
              </p:custDataLst>
            </p:nvPr>
          </p:nvSpPr>
          <p:spPr>
            <a:xfrm>
              <a:off x="8424398" y="1578156"/>
              <a:ext cx="2784308" cy="158311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defRPr sz="9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CN" altLang="en-US" sz="1600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宋体" panose="02010600030101010101" pitchFamily="2" charset="-122"/>
                  <a:ea typeface="宋体" panose="02010600030101010101" pitchFamily="2" charset="-122"/>
                </a:rPr>
                <a:t>数据具有一定的区域局限性，需要国内的土壤近红外光谱数据来丰富土壤的类型，进一步挖掘模型潜力，提升模型的检测精度和适用范围。</a:t>
              </a:r>
            </a:p>
          </p:txBody>
        </p:sp>
        <p:sp>
          <p:nvSpPr>
            <p:cNvPr id="14" name="TextBox 33"/>
            <p:cNvSpPr txBox="1"/>
            <p:nvPr>
              <p:custDataLst>
                <p:tags r:id="rId10"/>
              </p:custDataLst>
            </p:nvPr>
          </p:nvSpPr>
          <p:spPr>
            <a:xfrm>
              <a:off x="4310392" y="3241164"/>
              <a:ext cx="3114675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2000" b="1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2400" dirty="0">
                  <a:solidFill>
                    <a:schemeClr val="bg1"/>
                  </a:solidFill>
                </a:rPr>
                <a:t>高维数据建模方法设计</a:t>
              </a:r>
            </a:p>
          </p:txBody>
        </p:sp>
        <p:sp>
          <p:nvSpPr>
            <p:cNvPr id="33" name="TextBox 34"/>
            <p:cNvSpPr txBox="1"/>
            <p:nvPr>
              <p:custDataLst>
                <p:tags r:id="rId11"/>
              </p:custDataLst>
            </p:nvPr>
          </p:nvSpPr>
          <p:spPr>
            <a:xfrm>
              <a:off x="4968014" y="4276761"/>
              <a:ext cx="2784309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2000" b="1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2400" dirty="0">
                  <a:solidFill>
                    <a:schemeClr val="bg1"/>
                  </a:solidFill>
                </a:rPr>
                <a:t>模型检测多样化</a:t>
              </a:r>
            </a:p>
          </p:txBody>
        </p:sp>
        <p:sp>
          <p:nvSpPr>
            <p:cNvPr id="100" name="TextBox 35"/>
            <p:cNvSpPr txBox="1"/>
            <p:nvPr>
              <p:custDataLst>
                <p:tags r:id="rId12"/>
              </p:custDataLst>
            </p:nvPr>
          </p:nvSpPr>
          <p:spPr>
            <a:xfrm>
              <a:off x="4583971" y="5332879"/>
              <a:ext cx="2663176" cy="369332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2000" b="1">
                  <a:solidFill>
                    <a:schemeClr val="tx2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r>
                <a:rPr lang="zh-CN" altLang="en-US" sz="2400" dirty="0">
                  <a:solidFill>
                    <a:schemeClr val="bg1"/>
                  </a:solidFill>
                </a:rPr>
                <a:t>多任务学习应用</a:t>
              </a:r>
            </a:p>
          </p:txBody>
        </p:sp>
        <p:sp>
          <p:nvSpPr>
            <p:cNvPr id="101" name="TextBox 36"/>
            <p:cNvSpPr txBox="1"/>
            <p:nvPr>
              <p:custDataLst>
                <p:tags r:id="rId13"/>
              </p:custDataLst>
            </p:nvPr>
          </p:nvSpPr>
          <p:spPr>
            <a:xfrm>
              <a:off x="1047236" y="2615393"/>
              <a:ext cx="2784308" cy="1751529"/>
            </a:xfrm>
            <a:prstGeom prst="round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defRPr sz="9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CN" altLang="en-US" sz="1600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宋体" panose="02010600030101010101" pitchFamily="2" charset="-122"/>
                  <a:ea typeface="宋体" panose="02010600030101010101" pitchFamily="2" charset="-122"/>
                </a:rPr>
                <a:t>针对土壤光谱数据集包含的大量高维样本，采用深度学习模型可以更有效地提取数据中的特征，从而实现对高维数据的建模，显著优于传统方法。</a:t>
              </a:r>
            </a:p>
          </p:txBody>
        </p:sp>
        <p:sp>
          <p:nvSpPr>
            <p:cNvPr id="102" name="TextBox 37"/>
            <p:cNvSpPr txBox="1"/>
            <p:nvPr>
              <p:custDataLst>
                <p:tags r:id="rId14"/>
              </p:custDataLst>
            </p:nvPr>
          </p:nvSpPr>
          <p:spPr>
            <a:xfrm>
              <a:off x="8424398" y="3509454"/>
              <a:ext cx="2784308" cy="1909949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defRPr sz="9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CN" altLang="en-US" sz="1600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宋体" panose="02010600030101010101" pitchFamily="2" charset="-122"/>
                  <a:ea typeface="宋体" panose="02010600030101010101" pitchFamily="2" charset="-122"/>
                </a:rPr>
                <a:t>只对土壤中常见性质和大量元素的含量进行检测。增加多任务学习的检测目标，将中量元素和微量元素也放入模型检测，从而充分挖掘近红外光谱和深度学习模型检测土壤元素信息的能力。</a:t>
              </a:r>
            </a:p>
          </p:txBody>
        </p:sp>
        <p:sp>
          <p:nvSpPr>
            <p:cNvPr id="103" name="TextBox 38"/>
            <p:cNvSpPr txBox="1"/>
            <p:nvPr>
              <p:custDataLst>
                <p:tags r:id="rId15"/>
              </p:custDataLst>
            </p:nvPr>
          </p:nvSpPr>
          <p:spPr>
            <a:xfrm>
              <a:off x="1053624" y="4910777"/>
              <a:ext cx="2784308" cy="125457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defRPr sz="9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defRPr>
              </a:lvl1pPr>
            </a:lstStyle>
            <a:p>
              <a:pPr>
                <a:lnSpc>
                  <a:spcPct val="150000"/>
                </a:lnSpc>
              </a:pPr>
              <a:r>
                <a:rPr lang="zh-CN" altLang="en-US" sz="1600" b="1" dirty="0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  <a:latin typeface="宋体" panose="02010600030101010101" pitchFamily="2" charset="-122"/>
                  <a:ea typeface="宋体" panose="02010600030101010101" pitchFamily="2" charset="-122"/>
                </a:rPr>
                <a:t>将卷积神经网络与多任务学习相结合，从而实现多目标土壤养分的同时检测，进一步提高了数据利用效率和泛化能力。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6000"/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8319348" y="-9613"/>
            <a:ext cx="1666001" cy="792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作品简介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系统实现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创新与展望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技术支持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-43397" y="1186450"/>
            <a:ext cx="2144193" cy="38393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技术支持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C:/Users/12293/Desktop/中国大学生计算机设计大赛.png中国大学生计算机设计大赛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rcRect t="26111" b="38473"/>
          <a:stretch>
            <a:fillRect/>
          </a:stretch>
        </p:blipFill>
        <p:spPr>
          <a:xfrm>
            <a:off x="194310" y="102235"/>
            <a:ext cx="2775585" cy="5746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H_Other_8"/>
          <p:cNvPicPr/>
          <p:nvPr>
            <p:custDataLst>
              <p:tags r:id="rId1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7"/>
          <a:stretch>
            <a:fillRect/>
          </a:stretch>
        </p:blipFill>
        <p:spPr bwMode="auto">
          <a:xfrm rot="5400000" flipH="1">
            <a:off x="6024000" y="-3032194"/>
            <a:ext cx="144000" cy="10450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MH_Other_8"/>
          <p:cNvPicPr/>
          <p:nvPr>
            <p:custDataLst>
              <p:tags r:id="rId2"/>
            </p:custDataLst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887"/>
          <a:stretch>
            <a:fillRect/>
          </a:stretch>
        </p:blipFill>
        <p:spPr bwMode="auto">
          <a:xfrm rot="16200000" flipH="1" flipV="1">
            <a:off x="6024001" y="-127232"/>
            <a:ext cx="144000" cy="10450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矩形 7"/>
          <p:cNvSpPr/>
          <p:nvPr/>
        </p:nvSpPr>
        <p:spPr>
          <a:xfrm>
            <a:off x="0" y="2204967"/>
            <a:ext cx="12192000" cy="2861362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202625" y="2612115"/>
            <a:ext cx="7786750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感谢各位老师观看</a:t>
            </a:r>
            <a:endParaRPr lang="en-US" altLang="zh-CN" sz="6600" b="1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6600" b="1" dirty="0">
                <a:solidFill>
                  <a:schemeClr val="bg1">
                    <a:lumMod val="9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请各位老师批评指正</a:t>
            </a:r>
          </a:p>
        </p:txBody>
      </p:sp>
      <p:pic>
        <p:nvPicPr>
          <p:cNvPr id="2" name="图片 1" descr="中国大学生计算机设计大赛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7"/>
          <a:srcRect t="25361" b="41086"/>
          <a:stretch>
            <a:fillRect/>
          </a:stretch>
        </p:blipFill>
        <p:spPr>
          <a:xfrm>
            <a:off x="2417445" y="457835"/>
            <a:ext cx="7028180" cy="13773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/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圆角矩形 16"/>
          <p:cNvSpPr/>
          <p:nvPr/>
        </p:nvSpPr>
        <p:spPr>
          <a:xfrm>
            <a:off x="-1791046" y="1892300"/>
            <a:ext cx="5651845" cy="3073400"/>
          </a:xfrm>
          <a:prstGeom prst="roundRect">
            <a:avLst>
              <a:gd name="adj" fmla="val 50000"/>
            </a:avLst>
          </a:prstGeom>
          <a:solidFill>
            <a:srgbClr val="9CC5F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圆角矩形 1"/>
          <p:cNvSpPr/>
          <p:nvPr/>
        </p:nvSpPr>
        <p:spPr>
          <a:xfrm>
            <a:off x="-1556426" y="1998319"/>
            <a:ext cx="5261917" cy="2861362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C:/Users/12293/Desktop/中国大学生计算机设计大赛.png中国大学生计算机设计大赛"/>
          <p:cNvPicPr>
            <a:picLocks noChangeAspect="1"/>
          </p:cNvPicPr>
          <p:nvPr/>
        </p:nvPicPr>
        <p:blipFill>
          <a:blip r:embed="rId11"/>
          <a:srcRect t="26109" b="26109"/>
          <a:stretch>
            <a:fillRect/>
          </a:stretch>
        </p:blipFill>
        <p:spPr>
          <a:xfrm>
            <a:off x="5240835" y="6223000"/>
            <a:ext cx="1710330" cy="45992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5983200" y="1688540"/>
            <a:ext cx="4581456" cy="3480919"/>
            <a:chOff x="5642044" y="1204577"/>
            <a:chExt cx="4581456" cy="3480919"/>
          </a:xfrm>
        </p:grpSpPr>
        <p:sp>
          <p:nvSpPr>
            <p:cNvPr id="5" name="圆角矩形 4"/>
            <p:cNvSpPr/>
            <p:nvPr>
              <p:custDataLst>
                <p:tags r:id="rId1"/>
              </p:custDataLst>
            </p:nvPr>
          </p:nvSpPr>
          <p:spPr>
            <a:xfrm>
              <a:off x="5642044" y="1204577"/>
              <a:ext cx="911156" cy="577144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/>
                <a:t>01</a:t>
              </a:r>
              <a:endParaRPr lang="zh-CN" altLang="en-US" b="1" dirty="0"/>
            </a:p>
          </p:txBody>
        </p:sp>
        <p:sp>
          <p:nvSpPr>
            <p:cNvPr id="6" name="圆角矩形 5"/>
            <p:cNvSpPr/>
            <p:nvPr>
              <p:custDataLst>
                <p:tags r:id="rId2"/>
              </p:custDataLst>
            </p:nvPr>
          </p:nvSpPr>
          <p:spPr>
            <a:xfrm>
              <a:off x="5642044" y="2172502"/>
              <a:ext cx="911156" cy="577144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/>
                <a:t>02</a:t>
              </a:r>
              <a:endParaRPr lang="zh-CN" altLang="en-US" b="1" dirty="0"/>
            </a:p>
          </p:txBody>
        </p:sp>
        <p:sp>
          <p:nvSpPr>
            <p:cNvPr id="7" name="圆角矩形 6"/>
            <p:cNvSpPr/>
            <p:nvPr>
              <p:custDataLst>
                <p:tags r:id="rId3"/>
              </p:custDataLst>
            </p:nvPr>
          </p:nvSpPr>
          <p:spPr>
            <a:xfrm>
              <a:off x="5642044" y="3140427"/>
              <a:ext cx="911156" cy="577144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/>
                <a:t>03</a:t>
              </a:r>
              <a:endParaRPr lang="zh-CN" altLang="en-US" b="1" dirty="0"/>
            </a:p>
          </p:txBody>
        </p:sp>
        <p:sp>
          <p:nvSpPr>
            <p:cNvPr id="8" name="圆角矩形 7"/>
            <p:cNvSpPr/>
            <p:nvPr>
              <p:custDataLst>
                <p:tags r:id="rId4"/>
              </p:custDataLst>
            </p:nvPr>
          </p:nvSpPr>
          <p:spPr>
            <a:xfrm>
              <a:off x="5642044" y="4108352"/>
              <a:ext cx="911156" cy="577144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b="1" dirty="0"/>
                <a:t>04</a:t>
              </a:r>
              <a:endParaRPr lang="zh-CN" altLang="en-US" b="1" dirty="0"/>
            </a:p>
          </p:txBody>
        </p:sp>
        <p:sp>
          <p:nvSpPr>
            <p:cNvPr id="59" name="圆角矩形 58"/>
            <p:cNvSpPr/>
            <p:nvPr>
              <p:custDataLst>
                <p:tags r:id="rId5"/>
              </p:custDataLst>
            </p:nvPr>
          </p:nvSpPr>
          <p:spPr>
            <a:xfrm>
              <a:off x="6746944" y="1204577"/>
              <a:ext cx="3476556" cy="577144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/>
                <a:t>作品简介</a:t>
              </a:r>
            </a:p>
          </p:txBody>
        </p:sp>
        <p:sp>
          <p:nvSpPr>
            <p:cNvPr id="60" name="圆角矩形 59"/>
            <p:cNvSpPr/>
            <p:nvPr>
              <p:custDataLst>
                <p:tags r:id="rId6"/>
              </p:custDataLst>
            </p:nvPr>
          </p:nvSpPr>
          <p:spPr>
            <a:xfrm>
              <a:off x="6746944" y="2172502"/>
              <a:ext cx="3476556" cy="577144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/>
                <a:t>系统实现</a:t>
              </a:r>
            </a:p>
          </p:txBody>
        </p:sp>
        <p:sp>
          <p:nvSpPr>
            <p:cNvPr id="61" name="圆角矩形 60"/>
            <p:cNvSpPr/>
            <p:nvPr>
              <p:custDataLst>
                <p:tags r:id="rId7"/>
              </p:custDataLst>
            </p:nvPr>
          </p:nvSpPr>
          <p:spPr>
            <a:xfrm>
              <a:off x="6746944" y="3140427"/>
              <a:ext cx="3476556" cy="577144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/>
                <a:t>创新与展望</a:t>
              </a:r>
            </a:p>
          </p:txBody>
        </p:sp>
        <p:sp>
          <p:nvSpPr>
            <p:cNvPr id="62" name="圆角矩形 61"/>
            <p:cNvSpPr/>
            <p:nvPr>
              <p:custDataLst>
                <p:tags r:id="rId8"/>
              </p:custDataLst>
            </p:nvPr>
          </p:nvSpPr>
          <p:spPr>
            <a:xfrm>
              <a:off x="6746944" y="4108352"/>
              <a:ext cx="3476556" cy="577144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b="1" dirty="0"/>
                <a:t>技术支持</a:t>
              </a:r>
            </a:p>
          </p:txBody>
        </p:sp>
      </p:grpSp>
      <p:sp>
        <p:nvSpPr>
          <p:cNvPr id="64" name="TextBox 78"/>
          <p:cNvSpPr txBox="1"/>
          <p:nvPr/>
        </p:nvSpPr>
        <p:spPr>
          <a:xfrm>
            <a:off x="565975" y="3733289"/>
            <a:ext cx="2063385" cy="502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2665" b="1" dirty="0">
                <a:solidFill>
                  <a:schemeClr val="bg1"/>
                </a:solidFill>
                <a:latin typeface="Impact MT Std" pitchFamily="34" charset="0"/>
                <a:ea typeface="微软雅黑" panose="020B0503020204020204" pitchFamily="34" charset="-122"/>
              </a:rPr>
              <a:t>CONTENTS</a:t>
            </a:r>
            <a:endParaRPr lang="zh-CN" altLang="en-US" sz="2665" b="1" dirty="0">
              <a:solidFill>
                <a:schemeClr val="bg1"/>
              </a:solidFill>
              <a:latin typeface="Impact MT Std" pitchFamily="34" charset="0"/>
              <a:ea typeface="微软雅黑" panose="020B0503020204020204" pitchFamily="34" charset="-122"/>
            </a:endParaRPr>
          </a:p>
        </p:txBody>
      </p:sp>
      <p:sp>
        <p:nvSpPr>
          <p:cNvPr id="65" name="TextBox 79"/>
          <p:cNvSpPr txBox="1"/>
          <p:nvPr/>
        </p:nvSpPr>
        <p:spPr>
          <a:xfrm>
            <a:off x="641317" y="2677173"/>
            <a:ext cx="1912703" cy="9952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865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/>
    </mc:Choice>
    <mc:Fallback xmlns=""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3231850" y="0"/>
            <a:ext cx="1666001" cy="792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作品简介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系统实现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创新与展望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技术支持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 descr="C:/Users/12293/Desktop/中国大学生计算机设计大赛.png中国大学生计算机设计大赛"/>
          <p:cNvPicPr>
            <a:picLocks noChangeAspect="1"/>
          </p:cNvPicPr>
          <p:nvPr/>
        </p:nvPicPr>
        <p:blipFill>
          <a:blip r:embed="rId3"/>
          <a:srcRect t="26111" b="38473"/>
          <a:stretch>
            <a:fillRect/>
          </a:stretch>
        </p:blipFill>
        <p:spPr>
          <a:xfrm>
            <a:off x="194310" y="102235"/>
            <a:ext cx="2775585" cy="574675"/>
          </a:xfrm>
          <a:prstGeom prst="rect">
            <a:avLst/>
          </a:prstGeom>
        </p:spPr>
      </p:pic>
      <p:sp>
        <p:nvSpPr>
          <p:cNvPr id="35" name="TextBox 6"/>
          <p:cNvSpPr txBox="1"/>
          <p:nvPr/>
        </p:nvSpPr>
        <p:spPr>
          <a:xfrm>
            <a:off x="194310" y="894233"/>
            <a:ext cx="2156791" cy="38393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研究背景和痛点</a:t>
            </a: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C557AA48-B346-DADC-5F10-4B1052481C71}"/>
              </a:ext>
            </a:extLst>
          </p:cNvPr>
          <p:cNvCxnSpPr/>
          <p:nvPr/>
        </p:nvCxnSpPr>
        <p:spPr>
          <a:xfrm>
            <a:off x="4908112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1" name="图片 40">
            <a:extLst>
              <a:ext uri="{FF2B5EF4-FFF2-40B4-BE49-F238E27FC236}">
                <a16:creationId xmlns:a16="http://schemas.microsoft.com/office/drawing/2014/main" id="{316031BE-4225-081B-5BB4-0491E50D47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9126" y="1278172"/>
            <a:ext cx="10813748" cy="555938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6000"/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3231850" y="0"/>
            <a:ext cx="1666001" cy="792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作品简介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系统实现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创新与展望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技术支持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图片 2" descr="C:/Users/12293/Desktop/中国大学生计算机设计大赛.png中国大学生计算机设计大赛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rcRect t="26111" b="38473"/>
          <a:stretch>
            <a:fillRect/>
          </a:stretch>
        </p:blipFill>
        <p:spPr>
          <a:xfrm>
            <a:off x="194310" y="102235"/>
            <a:ext cx="2775585" cy="57467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D614161-28E2-4172-D6D6-D289DE72BE9A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47713" y="1038798"/>
            <a:ext cx="10696575" cy="5557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8505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/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3231850" y="0"/>
            <a:ext cx="1666001" cy="792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作品简介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系统实现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创新与展望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技术支持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194310" y="894235"/>
            <a:ext cx="1625296" cy="38393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作品简介</a:t>
            </a:r>
          </a:p>
        </p:txBody>
      </p:sp>
      <p:sp>
        <p:nvSpPr>
          <p:cNvPr id="45" name="学论网-www.xuelun.me"/>
          <p:cNvSpPr txBox="1"/>
          <p:nvPr>
            <p:custDataLst>
              <p:tags r:id="rId1"/>
            </p:custDataLst>
          </p:nvPr>
        </p:nvSpPr>
        <p:spPr>
          <a:xfrm>
            <a:off x="660006" y="4464447"/>
            <a:ext cx="10871989" cy="2031603"/>
          </a:xfrm>
          <a:prstGeom prst="round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wrap="square" lIns="0" tIns="0" rIns="0" bIns="0" rtlCol="0">
            <a:noAutofit/>
          </a:bodyPr>
          <a:lstStyle/>
          <a:p>
            <a:pPr indent="457200" fontAlgn="auto">
              <a:lnSpc>
                <a:spcPct val="150000"/>
              </a:lnSpc>
            </a:pPr>
            <a:r>
              <a:rPr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"基于近红外光谱和深度学习的土壤养分预测系统"是一款基于云平台的在线服务系统，</a:t>
            </a:r>
            <a:r>
              <a:rPr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结合近红外光谱前沿分析方法，包括机器学习和深度学习算法，实现对土壤样本养分含量的精确预测功能。</a:t>
            </a:r>
            <a:r>
              <a:rPr lang="zh-CN" altLang="en-US" sz="2000" b="1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旨在为农业生产提供科学依据，帮助农民制定更有效的施肥计划，从而提高作物产量和维护土壤健康。</a:t>
            </a:r>
            <a:endParaRPr sz="20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 descr="C:/Users/12293/Desktop/中国大学生计算机设计大赛.png中国大学生计算机设计大赛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5"/>
          <a:srcRect t="26111" b="38473"/>
          <a:stretch>
            <a:fillRect/>
          </a:stretch>
        </p:blipFill>
        <p:spPr>
          <a:xfrm>
            <a:off x="194310" y="102235"/>
            <a:ext cx="2775585" cy="574675"/>
          </a:xfrm>
          <a:prstGeom prst="rect">
            <a:avLst/>
          </a:prstGeom>
        </p:spPr>
      </p:pic>
      <p:grpSp>
        <p:nvGrpSpPr>
          <p:cNvPr id="2" name="组合 1">
            <a:extLst>
              <a:ext uri="{FF2B5EF4-FFF2-40B4-BE49-F238E27FC236}">
                <a16:creationId xmlns:a16="http://schemas.microsoft.com/office/drawing/2014/main" id="{F155FD18-D86E-529A-62D5-193278C5B9FE}"/>
              </a:ext>
            </a:extLst>
          </p:cNvPr>
          <p:cNvGrpSpPr>
            <a:grpSpLocks noChangeAspect="1"/>
          </p:cNvGrpSpPr>
          <p:nvPr/>
        </p:nvGrpSpPr>
        <p:grpSpPr>
          <a:xfrm>
            <a:off x="660005" y="1447800"/>
            <a:ext cx="10871989" cy="2684118"/>
            <a:chOff x="1185231" y="1849068"/>
            <a:chExt cx="9478143" cy="234000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85231" y="1849068"/>
              <a:ext cx="4379436" cy="23400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97323" y="1849068"/>
              <a:ext cx="4366051" cy="2340000"/>
            </a:xfrm>
            <a:prstGeom prst="roundRect">
              <a:avLst>
                <a:gd name="adj" fmla="val 8594"/>
              </a:avLst>
            </a:prstGeom>
            <a:solidFill>
              <a:srgbClr val="FFFFFF">
                <a:shade val="85000"/>
              </a:srgbClr>
            </a:solidFill>
            <a:ln>
              <a:noFill/>
            </a:ln>
            <a:effectLst>
              <a:reflection blurRad="12700" stA="38000" endPos="28000" dist="5000" dir="5400000" sy="-100000" algn="bl" rotWithShape="0"/>
            </a:effectLst>
          </p:spPr>
        </p:pic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/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演示视频">
            <a:hlinkClick r:id="" action="ppaction://media"/>
            <a:extLst>
              <a:ext uri="{FF2B5EF4-FFF2-40B4-BE49-F238E27FC236}">
                <a16:creationId xmlns:a16="http://schemas.microsoft.com/office/drawing/2014/main" id="{FEE3C9BA-AFF0-3AAB-97EB-037FC1F5A3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8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4933648" y="0"/>
            <a:ext cx="1666001" cy="792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作品简介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系统实现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创新与展望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技术支持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194310" y="894235"/>
            <a:ext cx="1888386" cy="38393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2.1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技术路线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C:/Users/12293/Desktop/中国大学生计算机设计大赛.png中国大学生计算机设计大赛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10"/>
          <a:srcRect t="26111" b="38473"/>
          <a:stretch>
            <a:fillRect/>
          </a:stretch>
        </p:blipFill>
        <p:spPr>
          <a:xfrm>
            <a:off x="194310" y="102235"/>
            <a:ext cx="2775585" cy="574675"/>
          </a:xfrm>
          <a:prstGeom prst="rect">
            <a:avLst/>
          </a:prstGeom>
        </p:spPr>
      </p:pic>
      <p:grpSp>
        <p:nvGrpSpPr>
          <p:cNvPr id="53" name="组合 52"/>
          <p:cNvGrpSpPr/>
          <p:nvPr>
            <p:custDataLst>
              <p:tags r:id="rId2"/>
            </p:custDataLst>
          </p:nvPr>
        </p:nvGrpSpPr>
        <p:grpSpPr>
          <a:xfrm>
            <a:off x="5748749" y="1279998"/>
            <a:ext cx="6170165" cy="2328793"/>
            <a:chOff x="4923434" y="2291348"/>
            <a:chExt cx="3598829" cy="1746592"/>
          </a:xfrm>
        </p:grpSpPr>
        <p:sp>
          <p:nvSpPr>
            <p:cNvPr id="54" name="学论网-专注原创-www.xuelun.me"/>
            <p:cNvSpPr/>
            <p:nvPr>
              <p:custDataLst>
                <p:tags r:id="rId6"/>
              </p:custDataLst>
            </p:nvPr>
          </p:nvSpPr>
          <p:spPr>
            <a:xfrm>
              <a:off x="5296526" y="2291348"/>
              <a:ext cx="3225737" cy="1746592"/>
            </a:xfrm>
            <a:prstGeom prst="roundRect">
              <a:avLst/>
            </a:prstGeom>
            <a:ln w="28575">
              <a:solidFill>
                <a:srgbClr val="3A6695"/>
              </a:solidFill>
            </a:ln>
          </p:spPr>
          <p:txBody>
            <a:bodyPr wrap="square">
              <a:spAutoFit/>
            </a:bodyPr>
            <a:lstStyle/>
            <a:p>
              <a:pPr indent="457200">
                <a:lnSpc>
                  <a:spcPct val="150000"/>
                </a:lnSpc>
              </a:pPr>
              <a:r>
                <a:rPr lang="zh-CN" altLang="en-US" b="1" dirty="0">
                  <a:latin typeface="宋体" panose="02010600030101010101" pitchFamily="2" charset="-122"/>
                  <a:ea typeface="宋体" panose="02010600030101010101" pitchFamily="2" charset="-122"/>
                </a:rPr>
                <a:t>以</a:t>
              </a:r>
              <a:r>
                <a:rPr lang="en-US" altLang="zh-CN" b="1" dirty="0">
                  <a:latin typeface="宋体" panose="02010600030101010101" pitchFamily="2" charset="-122"/>
                  <a:ea typeface="宋体" panose="02010600030101010101" pitchFamily="2" charset="-122"/>
                </a:rPr>
                <a:t>Vue</a:t>
              </a:r>
              <a:r>
                <a:rPr lang="zh-CN" altLang="en-US" b="1" dirty="0">
                  <a:latin typeface="宋体" panose="02010600030101010101" pitchFamily="2" charset="-122"/>
                  <a:ea typeface="宋体" panose="02010600030101010101" pitchFamily="2" charset="-122"/>
                </a:rPr>
                <a:t>框架为核心，结合</a:t>
              </a:r>
              <a:r>
                <a:rPr lang="en-US" altLang="zh-CN" b="1" dirty="0" err="1">
                  <a:latin typeface="宋体" panose="02010600030101010101" pitchFamily="2" charset="-122"/>
                  <a:ea typeface="宋体" panose="02010600030101010101" pitchFamily="2" charset="-122"/>
                </a:rPr>
                <a:t>DataV</a:t>
              </a:r>
              <a:r>
                <a:rPr lang="zh-CN" altLang="en-US" b="1" dirty="0">
                  <a:latin typeface="宋体" panose="02010600030101010101" pitchFamily="2" charset="-122"/>
                  <a:ea typeface="宋体" panose="02010600030101010101" pitchFamily="2" charset="-122"/>
                </a:rPr>
                <a:t>进行大屏数据可视化设计和</a:t>
              </a:r>
              <a:r>
                <a:rPr lang="en-US" altLang="zh-CN" b="1" dirty="0" err="1">
                  <a:latin typeface="宋体" panose="02010600030101010101" pitchFamily="2" charset="-122"/>
                  <a:ea typeface="宋体" panose="02010600030101010101" pitchFamily="2" charset="-122"/>
                </a:rPr>
                <a:t>Echarts</a:t>
              </a:r>
              <a:r>
                <a:rPr lang="zh-CN" altLang="en-US" b="1" dirty="0">
                  <a:latin typeface="宋体" panose="02010600030101010101" pitchFamily="2" charset="-122"/>
                  <a:ea typeface="宋体" panose="02010600030101010101" pitchFamily="2" charset="-122"/>
                </a:rPr>
                <a:t>图表库展示动态交互式图形，通过</a:t>
              </a:r>
              <a:r>
                <a:rPr lang="en-US" altLang="zh-CN" b="1" dirty="0">
                  <a:latin typeface="宋体" panose="02010600030101010101" pitchFamily="2" charset="-122"/>
                  <a:ea typeface="宋体" panose="02010600030101010101" pitchFamily="2" charset="-122"/>
                </a:rPr>
                <a:t>Webpack</a:t>
              </a:r>
              <a:r>
                <a:rPr lang="zh-CN" altLang="en-US" b="1" dirty="0">
                  <a:latin typeface="宋体" panose="02010600030101010101" pitchFamily="2" charset="-122"/>
                  <a:ea typeface="宋体" panose="02010600030101010101" pitchFamily="2" charset="-122"/>
                </a:rPr>
                <a:t>优化模块打包以提升性能。整体设计理念旨在打造直观、易操作的用户界面，让用户即使缺乏专业背景也能轻松上传数据、获取预测结果。</a:t>
              </a:r>
            </a:p>
          </p:txBody>
        </p:sp>
        <p:sp>
          <p:nvSpPr>
            <p:cNvPr id="55" name="学论网-专注原创-www.xuelun.me"/>
            <p:cNvSpPr/>
            <p:nvPr>
              <p:custDataLst>
                <p:tags r:id="rId7"/>
              </p:custDataLst>
            </p:nvPr>
          </p:nvSpPr>
          <p:spPr>
            <a:xfrm>
              <a:off x="4923434" y="2796553"/>
              <a:ext cx="349704" cy="736180"/>
            </a:xfrm>
            <a:prstGeom prst="roundRect">
              <a:avLst/>
            </a:prstGeom>
            <a:solidFill>
              <a:srgbClr val="009DD9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前端</a:t>
              </a:r>
            </a:p>
          </p:txBody>
        </p: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10" y="1380409"/>
            <a:ext cx="5260975" cy="495371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组合 6"/>
          <p:cNvGrpSpPr/>
          <p:nvPr>
            <p:custDataLst>
              <p:tags r:id="rId3"/>
            </p:custDataLst>
          </p:nvPr>
        </p:nvGrpSpPr>
        <p:grpSpPr>
          <a:xfrm>
            <a:off x="5766648" y="3736119"/>
            <a:ext cx="6170165" cy="2788494"/>
            <a:chOff x="4917280" y="2291347"/>
            <a:chExt cx="3598829" cy="2091367"/>
          </a:xfrm>
        </p:grpSpPr>
        <p:sp>
          <p:nvSpPr>
            <p:cNvPr id="8" name="学论网-专注原创-www.xuelun.me"/>
            <p:cNvSpPr/>
            <p:nvPr>
              <p:custDataLst>
                <p:tags r:id="rId4"/>
              </p:custDataLst>
            </p:nvPr>
          </p:nvSpPr>
          <p:spPr>
            <a:xfrm>
              <a:off x="5290372" y="2291347"/>
              <a:ext cx="3225737" cy="2091367"/>
            </a:xfrm>
            <a:prstGeom prst="roundRect">
              <a:avLst/>
            </a:prstGeom>
            <a:ln w="28575">
              <a:solidFill>
                <a:srgbClr val="3A6695"/>
              </a:solidFill>
            </a:ln>
          </p:spPr>
          <p:txBody>
            <a:bodyPr wrap="square">
              <a:spAutoFit/>
            </a:bodyPr>
            <a:lstStyle/>
            <a:p>
              <a:pPr indent="457200">
                <a:lnSpc>
                  <a:spcPct val="150000"/>
                </a:lnSpc>
              </a:pPr>
              <a:r>
                <a:rPr lang="zh-CN" altLang="en-US" b="1" dirty="0">
                  <a:latin typeface="宋体" panose="02010600030101010101" pitchFamily="2" charset="-122"/>
                  <a:ea typeface="宋体" panose="02010600030101010101" pitchFamily="2" charset="-122"/>
                </a:rPr>
                <a:t>采用</a:t>
              </a:r>
              <a:r>
                <a:rPr lang="en-US" altLang="zh-CN" b="1" dirty="0">
                  <a:latin typeface="宋体" panose="02010600030101010101" pitchFamily="2" charset="-122"/>
                  <a:ea typeface="宋体" panose="02010600030101010101" pitchFamily="2" charset="-122"/>
                </a:rPr>
                <a:t>Flask</a:t>
              </a:r>
              <a:r>
                <a:rPr lang="zh-CN" altLang="en-US" b="1" dirty="0">
                  <a:latin typeface="宋体" panose="02010600030101010101" pitchFamily="2" charset="-122"/>
                  <a:ea typeface="宋体" panose="02010600030101010101" pitchFamily="2" charset="-122"/>
                </a:rPr>
                <a:t>框架在云服务器上构建轻量级、高伸缩性的服务环境，集成</a:t>
              </a:r>
              <a:r>
                <a:rPr lang="en-US" altLang="zh-CN" b="1" dirty="0">
                  <a:latin typeface="宋体" panose="02010600030101010101" pitchFamily="2" charset="-122"/>
                  <a:ea typeface="宋体" panose="02010600030101010101" pitchFamily="2" charset="-122"/>
                </a:rPr>
                <a:t>Selenium</a:t>
              </a:r>
              <a:r>
                <a:rPr lang="zh-CN" altLang="en-US" b="1" dirty="0">
                  <a:latin typeface="宋体" panose="02010600030101010101" pitchFamily="2" charset="-122"/>
                  <a:ea typeface="宋体" panose="02010600030101010101" pitchFamily="2" charset="-122"/>
                </a:rPr>
                <a:t>爬虫以定期获取网络数据。后端融合多种光谱预处理算法、机器学习算法和深度学习算法，为用户提供稳定的模型预测能力。保证系统整体的模块化和灵活性，方便未来扩展与更新。</a:t>
              </a:r>
            </a:p>
          </p:txBody>
        </p:sp>
        <p:sp>
          <p:nvSpPr>
            <p:cNvPr id="9" name="学论网-专注原创-www.xuelun.me"/>
            <p:cNvSpPr/>
            <p:nvPr>
              <p:custDataLst>
                <p:tags r:id="rId5"/>
              </p:custDataLst>
            </p:nvPr>
          </p:nvSpPr>
          <p:spPr>
            <a:xfrm>
              <a:off x="4917280" y="2968940"/>
              <a:ext cx="349704" cy="736180"/>
            </a:xfrm>
            <a:prstGeom prst="roundRect">
              <a:avLst/>
            </a:prstGeom>
            <a:solidFill>
              <a:srgbClr val="009DD9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noAutofit/>
            </a:bodyPr>
            <a:lstStyle/>
            <a:p>
              <a:pPr algn="ctr"/>
              <a:r>
                <a:rPr lang="zh-CN" altLang="en-US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后端</a:t>
              </a:r>
            </a:p>
          </p:txBody>
        </p:sp>
      </p:grp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46D42CB9-02D2-0F27-A6D2-3A79B5CDFD85}"/>
              </a:ext>
            </a:extLst>
          </p:cNvPr>
          <p:cNvCxnSpPr>
            <a:cxnSpLocks/>
          </p:cNvCxnSpPr>
          <p:nvPr/>
        </p:nvCxnSpPr>
        <p:spPr>
          <a:xfrm>
            <a:off x="5563609" y="854732"/>
            <a:ext cx="0" cy="5803243"/>
          </a:xfrm>
          <a:prstGeom prst="line">
            <a:avLst/>
          </a:prstGeom>
          <a:ln w="28575">
            <a:prstDash val="lg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4933648" y="0"/>
            <a:ext cx="1666001" cy="792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作品简介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系统实现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创新与展望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技术支持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6"/>
          <p:cNvSpPr txBox="1"/>
          <p:nvPr/>
        </p:nvSpPr>
        <p:spPr>
          <a:xfrm>
            <a:off x="194310" y="888347"/>
            <a:ext cx="1888386" cy="38393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2.2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光谱预处理</a:t>
            </a:r>
          </a:p>
        </p:txBody>
      </p: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C:/Users/12293/Desktop/中国大学生计算机设计大赛.png中国大学生计算机设计大赛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rcRect t="26111" b="38473"/>
          <a:stretch>
            <a:fillRect/>
          </a:stretch>
        </p:blipFill>
        <p:spPr>
          <a:xfrm>
            <a:off x="194310" y="102235"/>
            <a:ext cx="2775585" cy="57467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364BC1E-245D-BB0A-2935-9A69D9992536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24834" y="1272285"/>
            <a:ext cx="9742333" cy="558571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4"/>
          <p:cNvSpPr/>
          <p:nvPr/>
        </p:nvSpPr>
        <p:spPr>
          <a:xfrm>
            <a:off x="0" y="0"/>
            <a:ext cx="12192000" cy="792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228600" dist="50800" dir="5400000" algn="t" rotWithShape="0">
              <a:prstClr val="black">
                <a:alpha val="2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880"/>
          </a:p>
        </p:txBody>
      </p:sp>
      <p:cxnSp>
        <p:nvCxnSpPr>
          <p:cNvPr id="23" name="直接连接符 22"/>
          <p:cNvCxnSpPr/>
          <p:nvPr/>
        </p:nvCxnSpPr>
        <p:spPr>
          <a:xfrm>
            <a:off x="83014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矩形 23"/>
          <p:cNvSpPr/>
          <p:nvPr/>
        </p:nvSpPr>
        <p:spPr>
          <a:xfrm>
            <a:off x="4933648" y="0"/>
            <a:ext cx="1666001" cy="7920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100032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6"/>
          <p:cNvSpPr txBox="1"/>
          <p:nvPr/>
        </p:nvSpPr>
        <p:spPr>
          <a:xfrm>
            <a:off x="33749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作品简介</a:t>
            </a:r>
          </a:p>
        </p:txBody>
      </p:sp>
      <p:sp>
        <p:nvSpPr>
          <p:cNvPr id="27" name="TextBox 7"/>
          <p:cNvSpPr txBox="1"/>
          <p:nvPr/>
        </p:nvSpPr>
        <p:spPr>
          <a:xfrm>
            <a:off x="50767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系统实现</a:t>
            </a:r>
          </a:p>
        </p:txBody>
      </p:sp>
      <p:sp>
        <p:nvSpPr>
          <p:cNvPr id="28" name="TextBox 9"/>
          <p:cNvSpPr txBox="1"/>
          <p:nvPr/>
        </p:nvSpPr>
        <p:spPr>
          <a:xfrm>
            <a:off x="6778549" y="215903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创新与展望</a:t>
            </a:r>
          </a:p>
        </p:txBody>
      </p:sp>
      <p:sp>
        <p:nvSpPr>
          <p:cNvPr id="29" name="TextBox 10"/>
          <p:cNvSpPr txBox="1"/>
          <p:nvPr/>
        </p:nvSpPr>
        <p:spPr>
          <a:xfrm>
            <a:off x="8480349" y="215904"/>
            <a:ext cx="1344000" cy="343159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zh-CN" altLang="en-US" sz="1600" b="1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技术支持</a:t>
            </a:r>
          </a:p>
        </p:txBody>
      </p:sp>
      <p:cxnSp>
        <p:nvCxnSpPr>
          <p:cNvPr id="31" name="直接连接符 30"/>
          <p:cNvCxnSpPr/>
          <p:nvPr/>
        </p:nvCxnSpPr>
        <p:spPr>
          <a:xfrm>
            <a:off x="6599649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3231850" y="285092"/>
            <a:ext cx="0" cy="24581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 descr="C:/Users/12293/Desktop/中国大学生计算机设计大赛.png中国大学生计算机设计大赛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rcRect t="26111" b="38473"/>
          <a:stretch>
            <a:fillRect/>
          </a:stretch>
        </p:blipFill>
        <p:spPr>
          <a:xfrm>
            <a:off x="194310" y="102235"/>
            <a:ext cx="2775585" cy="574675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84F3FC80-4093-F377-3DBC-26B512858C3A}"/>
              </a:ext>
            </a:extLst>
          </p:cNvPr>
          <p:cNvGrpSpPr>
            <a:grpSpLocks noChangeAspect="1"/>
          </p:cNvGrpSpPr>
          <p:nvPr/>
        </p:nvGrpSpPr>
        <p:grpSpPr>
          <a:xfrm>
            <a:off x="778432" y="1280444"/>
            <a:ext cx="10635137" cy="5577556"/>
            <a:chOff x="698747" y="1278495"/>
            <a:chExt cx="10794507" cy="5661137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374021EC-A810-7A63-2535-B15139A960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98747" y="1278495"/>
              <a:ext cx="10794507" cy="5661137"/>
            </a:xfrm>
            <a:prstGeom prst="rect">
              <a:avLst/>
            </a:prstGeom>
          </p:spPr>
        </p:pic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5A22AEAC-CE46-F535-EC18-16928383642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5987965" y="2400299"/>
              <a:ext cx="5203910" cy="3085322"/>
            </a:xfrm>
            <a:prstGeom prst="rect">
              <a:avLst/>
            </a:prstGeom>
          </p:spPr>
        </p:pic>
      </p:grpSp>
      <p:sp>
        <p:nvSpPr>
          <p:cNvPr id="11" name="TextBox 6">
            <a:extLst>
              <a:ext uri="{FF2B5EF4-FFF2-40B4-BE49-F238E27FC236}">
                <a16:creationId xmlns:a16="http://schemas.microsoft.com/office/drawing/2014/main" id="{F7938433-E695-8AA6-AD9F-83F9BF3BA775}"/>
              </a:ext>
            </a:extLst>
          </p:cNvPr>
          <p:cNvSpPr txBox="1"/>
          <p:nvPr/>
        </p:nvSpPr>
        <p:spPr>
          <a:xfrm>
            <a:off x="194310" y="894235"/>
            <a:ext cx="1888386" cy="384260"/>
          </a:xfrm>
          <a:prstGeom prst="rect">
            <a:avLst/>
          </a:prstGeom>
          <a:noFill/>
        </p:spPr>
        <p:txBody>
          <a:bodyPr wrap="square" lIns="0" tIns="48000" rIns="0" bIns="48000" rtlCol="0">
            <a:spAutoFit/>
          </a:bodyPr>
          <a:lstStyle/>
          <a:p>
            <a:pPr algn="ctr"/>
            <a:r>
              <a:rPr lang="en-US" altLang="zh-CN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2.3 </a:t>
            </a:r>
            <a:r>
              <a:rPr lang="zh-CN" altLang="en-US" sz="1865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机器学习</a:t>
            </a:r>
          </a:p>
        </p:txBody>
      </p:sp>
    </p:spTree>
    <p:extLst>
      <p:ext uri="{BB962C8B-B14F-4D97-AF65-F5344CB8AC3E}">
        <p14:creationId xmlns:p14="http://schemas.microsoft.com/office/powerpoint/2010/main" val="1476988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/>
    </mc:Choice>
    <mc:Fallback xmlns="">
      <p:transition spd="slow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MDQ0YTNmZjFhMjI4YWE4YjliOTllOGNiZGZlMTA0ODg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0.3028346456693,&quot;left&quot;:444.2554330708661,&quot;top&quot;:94.84858267716535,&quot;width&quot;:360.7445669291339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0.3028346456693,&quot;left&quot;:444.2554330708661,&quot;top&quot;:94.84858267716535,&quot;width&quot;:360.7445669291339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2.6956692913385,&quot;left&quot;:138.86952755905511,&quot;top&quot;:136.3107874015748,&quot;width&quot;:724.1304724409449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21700787401574,&quot;left&quot;:426.18763779527563,&quot;top&quot;:120.41173228346456,&quot;width&quot;:509.6429133858268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21700787401574,&quot;left&quot;:426.18763779527563,&quot;top&quot;:120.41173228346456,&quot;width&quot;:509.6429133858268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21700787401574,&quot;left&quot;:426.18763779527563,&quot;top&quot;:120.41173228346456,&quot;width&quot;:509.6429133858268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21700787401574,&quot;left&quot;:426.18763779527563,&quot;top&quot;:120.41173228346456,&quot;width&quot;:509.6429133858268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1650"/>
  <p:tag name="MH_LIBRARY" val="GRAPHIC"/>
  <p:tag name="MH_TYPE" val="Other"/>
  <p:tag name="MH_ORDER" val="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21700787401574,&quot;left&quot;:426.18763779527563,&quot;top&quot;:120.41173228346456,&quot;width&quot;:509.6429133858268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3.21700787401574,&quot;left&quot;:426.18763779527563,&quot;top&quot;:120.41173228346456,&quot;width&quot;:509.6429133858268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8.1750393700787,&quot;left&quot;:81.22653543307086,&quot;top&quot;:132.24228346456692,&quot;width&quot;:801.3487401574804}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8.1750393700787,&quot;left&quot;:81.22653543307086,&quot;top&quot;:132.24228346456692,&quot;width&quot;:801.3487401574804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1650"/>
  <p:tag name="MH_LIBRARY" val="GRAPHIC"/>
  <p:tag name="MH_TYPE" val="Other"/>
  <p:tag name="MH_ORDER" val="8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8.1750393700787,&quot;left&quot;:81.22653543307086,&quot;top&quot;:132.24228346456692,&quot;width&quot;:801.3487401574804}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8.1750393700787,&quot;left&quot;:81.22653543307086,&quot;top&quot;:132.24228346456692,&quot;width&quot;:801.3487401574804}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8.1750393700787,&quot;left&quot;:81.22653543307086,&quot;top&quot;:132.24228346456692,&quot;width&quot;:801.3487401574804}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8.1750393700787,&quot;left&quot;:81.22653543307086,&quot;top&quot;:132.24228346456692,&quot;width&quot;:801.3487401574804}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8.1750393700787,&quot;left&quot;:81.22653543307086,&quot;top&quot;:132.24228346456692,&quot;width&quot;:801.3487401574804}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8.1750393700787,&quot;left&quot;:81.22653543307086,&quot;top&quot;:132.24228346456692,&quot;width&quot;:801.3487401574804}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8.1750393700787,&quot;left&quot;:81.22653543307086,&quot;top&quot;:132.24228346456692,&quot;width&quot;:801.3487401574804}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8.1750393700787,&quot;left&quot;:81.22653543307086,&quot;top&quot;:132.24228346456692,&quot;width&quot;:801.3487401574804}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8.1750393700787,&quot;left&quot;:81.22653543307086,&quot;top&quot;:132.24228346456692,&quot;width&quot;:801.3487401574804}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8.1750393700787,&quot;left&quot;:81.22653543307086,&quot;top&quot;:132.24228346456692,&quot;width&quot;:801.3487401574804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0.3028346456693,&quot;left&quot;:444.2554330708661,&quot;top&quot;:94.84858267716535,&quot;width&quot;:360.7445669291339}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8.1750393700787,&quot;left&quot;:81.22653543307086,&quot;top&quot;:132.24228346456692,&quot;width&quot;:801.3487401574804}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8.1750393700787,&quot;left&quot;:81.22653543307086,&quot;top&quot;:132.24228346456692,&quot;width&quot;:801.3487401574804}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1650"/>
  <p:tag name="MH_LIBRARY" val="GRAPHIC"/>
  <p:tag name="MH_TYPE" val="Other"/>
  <p:tag name="MH_ORDER" val="8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21191650"/>
  <p:tag name="MH_LIBRARY" val="GRAPHIC"/>
  <p:tag name="MH_TYPE" val="Other"/>
  <p:tag name="MH_ORDER" val="8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0.3028346456693,&quot;left&quot;:444.2554330708661,&quot;top&quot;:94.84858267716535,&quot;width&quot;:360.7445669291339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0.3028346456693,&quot;left&quot;:444.2554330708661,&quot;top&quot;:94.84858267716535,&quot;width&quot;:360.7445669291339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0.3028346456693,&quot;left&quot;:444.2554330708661,&quot;top&quot;:94.84858267716535,&quot;width&quot;:360.7445669291339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0.3028346456693,&quot;left&quot;:444.2554330708661,&quot;top&quot;:94.84858267716535,&quot;width&quot;:360.7445669291339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50.3028346456693,&quot;left&quot;:444.2554330708661,&quot;top&quot;:94.84858267716535,&quot;width&quot;:360.7445669291339}"/>
</p:tagLst>
</file>

<file path=ppt/theme/theme1.xml><?xml version="1.0" encoding="utf-8"?>
<a:theme xmlns:a="http://schemas.openxmlformats.org/drawingml/2006/main" name="Office 主题​​">
  <a:themeElements>
    <a:clrScheme name="蓝绿色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82</TotalTime>
  <Words>510</Words>
  <Application>Microsoft Office PowerPoint</Application>
  <PresentationFormat>宽屏</PresentationFormat>
  <Paragraphs>94</Paragraphs>
  <Slides>15</Slides>
  <Notes>14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Impact MT Std</vt:lpstr>
      <vt:lpstr>等线</vt:lpstr>
      <vt:lpstr>等线 Light</vt:lpstr>
      <vt:lpstr>宋体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熊猫办公ppt</dc:title>
  <dc:creator>熊猫办公</dc:creator>
  <cp:lastModifiedBy>李李 李</cp:lastModifiedBy>
  <cp:revision>122</cp:revision>
  <dcterms:created xsi:type="dcterms:W3CDTF">2024-04-19T11:32:00Z</dcterms:created>
  <dcterms:modified xsi:type="dcterms:W3CDTF">2025-10-29T05:20:09Z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2052-12.1.0.16364</vt:lpwstr>
  </property>
  <property fmtid="{D5CDD505-2E9C-101B-9397-08002B2CF9AE}" pid="3" name="ICV">
    <vt:lpwstr>5B59E9628E3944A1B5733EFBA4E45C1F_13</vt:lpwstr>
  </property>
</Properties>
</file>

<file path=docProps/thumbnail.jpeg>
</file>